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Albert Sans"/>
      <p:regular r:id="rId19"/>
      <p:bold r:id="rId20"/>
      <p:italic r:id="rId21"/>
      <p:boldItalic r:id="rId22"/>
    </p:embeddedFont>
    <p:embeddedFont>
      <p:font typeface="Nanum Myeongj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font" Target="fonts/AlbertSans-bold.fntdata"/><Relationship Id="rId22" Type="http://schemas.openxmlformats.org/officeDocument/2006/relationships/font" Target="fonts/AlbertSans-boldItalic.fntdata"/><Relationship Id="rId21" Type="http://schemas.openxmlformats.org/officeDocument/2006/relationships/font" Target="fonts/AlbertSans-italic.fntdata"/><Relationship Id="rId24" Type="http://schemas.openxmlformats.org/officeDocument/2006/relationships/font" Target="fonts/NanumMyeongjo-bold.fntdata"/><Relationship Id="rId23" Type="http://schemas.openxmlformats.org/officeDocument/2006/relationships/font" Target="fonts/NanumMyeongj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AlbertSans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e783b35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e783b35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new images, example of interpretation maybe?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eb0eeb6e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1eb0eeb6e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eb0eeb6e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eb0eeb6e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e783b353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1e783b353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e783b353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e783b353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1e783b353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1e783b353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e783b3537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1e783b3537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1e783b3537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1e783b3537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e783b353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1e783b353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1e783b353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1e783b35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eb0eeb6e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eb0eeb6e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eb0eeb6e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eb0eeb6e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3780304" y="889050"/>
            <a:ext cx="44469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7200"/>
              <a:buFont typeface="Nanum Myeongjo"/>
              <a:buNone/>
              <a:defRPr sz="7200"/>
            </a:lvl1pPr>
            <a:lvl2pPr lvl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3" type="title"/>
          </p:nvPr>
        </p:nvSpPr>
        <p:spPr>
          <a:xfrm>
            <a:off x="3821131" y="38070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829943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58" name="Google Shape;58;p14"/>
          <p:cNvSpPr txBox="1"/>
          <p:nvPr>
            <p:ph idx="4" type="subTitle"/>
          </p:nvPr>
        </p:nvSpPr>
        <p:spPr>
          <a:xfrm>
            <a:off x="5258968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b="0" sz="1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59" name="Google Shape;59;p14"/>
          <p:cNvSpPr/>
          <p:nvPr>
            <p:ph idx="5" type="pic"/>
          </p:nvPr>
        </p:nvSpPr>
        <p:spPr>
          <a:xfrm>
            <a:off x="228600" y="223475"/>
            <a:ext cx="2857200" cy="2348100"/>
          </a:xfrm>
          <a:prstGeom prst="round2SameRect">
            <a:avLst>
              <a:gd fmla="val 4621" name="adj1"/>
              <a:gd fmla="val 0" name="adj2"/>
            </a:avLst>
          </a:prstGeom>
          <a:noFill/>
          <a:ln>
            <a:noFill/>
          </a:ln>
        </p:spPr>
      </p:sp>
      <p:sp>
        <p:nvSpPr>
          <p:cNvPr id="60" name="Google Shape;60;p14"/>
          <p:cNvSpPr/>
          <p:nvPr>
            <p:ph idx="6" type="pic"/>
          </p:nvPr>
        </p:nvSpPr>
        <p:spPr>
          <a:xfrm rot="10800000">
            <a:off x="228600" y="2564446"/>
            <a:ext cx="2857200" cy="2348100"/>
          </a:xfrm>
          <a:prstGeom prst="round2SameRect">
            <a:avLst>
              <a:gd fmla="val 5506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List of 4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948175" y="797675"/>
            <a:ext cx="2852100" cy="26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bert Sans"/>
              <a:buNone/>
              <a:defRPr sz="48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2" type="title"/>
          </p:nvPr>
        </p:nvSpPr>
        <p:spPr>
          <a:xfrm>
            <a:off x="4469650" y="9364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3" type="title"/>
          </p:nvPr>
        </p:nvSpPr>
        <p:spPr>
          <a:xfrm>
            <a:off x="4469650" y="17540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4" type="title"/>
          </p:nvPr>
        </p:nvSpPr>
        <p:spPr>
          <a:xfrm>
            <a:off x="4469650" y="257470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5" type="title"/>
          </p:nvPr>
        </p:nvSpPr>
        <p:spPr>
          <a:xfrm>
            <a:off x="4454025" y="3395350"/>
            <a:ext cx="44532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5"/>
          <p:cNvSpPr/>
          <p:nvPr>
            <p:ph idx="6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Purple">
  <p:cSld name="CUSTOM"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p16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Green">
  <p:cSld name="CUSTOM_5">
    <p:bg>
      <p:bgPr>
        <a:solidFill>
          <a:schemeClr val="accen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Teal">
  <p:cSld name="CUSTOM_5_1">
    <p:bg>
      <p:bgPr>
        <a:solidFill>
          <a:schemeClr val="accen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0" name="Google Shape;80;p18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Blue">
  <p:cSld name="CUSTOM_5_1_1">
    <p:bg>
      <p:bgPr>
        <a:solidFill>
          <a:schemeClr val="accent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4627750" y="1204950"/>
            <a:ext cx="24897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body"/>
          </p:nvPr>
        </p:nvSpPr>
        <p:spPr>
          <a:xfrm>
            <a:off x="4627750" y="1592350"/>
            <a:ext cx="25392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92" name="Google Shape;92;p20"/>
          <p:cNvSpPr/>
          <p:nvPr>
            <p:ph idx="4" type="pic"/>
          </p:nvPr>
        </p:nvSpPr>
        <p:spPr>
          <a:xfrm rot="-5400000">
            <a:off x="1529325" y="1257825"/>
            <a:ext cx="3114600" cy="2619600"/>
          </a:xfrm>
          <a:prstGeom prst="round2SameRect">
            <a:avLst>
              <a:gd fmla="val 3848" name="adj1"/>
              <a:gd fmla="val 0" name="adj2"/>
            </a:avLst>
          </a:prstGeom>
          <a:noFill/>
          <a:ln>
            <a:noFill/>
          </a:ln>
        </p:spPr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36">
          <p15:clr>
            <a:srgbClr val="E46962"/>
          </p15:clr>
        </p15:guide>
        <p15:guide id="2" orient="horz" pos="2604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age Image">
  <p:cSld name="CUSTOM_2"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>
            <p:ph idx="2" type="pic"/>
          </p:nvPr>
        </p:nvSpPr>
        <p:spPr>
          <a:xfrm>
            <a:off x="120000" y="114300"/>
            <a:ext cx="8904000" cy="49149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+ Content">
  <p:cSld name="CUSTOM_3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5235220" y="2573350"/>
            <a:ext cx="37983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5235220" y="750863"/>
            <a:ext cx="37299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5257467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1" name="Google Shape;101;p22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2"/>
          <p:cNvSpPr/>
          <p:nvPr>
            <p:ph idx="5" type="pic"/>
          </p:nvPr>
        </p:nvSpPr>
        <p:spPr>
          <a:xfrm rot="10800000">
            <a:off x="228600" y="2561290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103" name="Google Shape;103;p22"/>
          <p:cNvSpPr/>
          <p:nvPr>
            <p:ph idx="6" type="pic"/>
          </p:nvPr>
        </p:nvSpPr>
        <p:spPr>
          <a:xfrm>
            <a:off x="2486554" y="223525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104" name="Google Shape;104;p22"/>
          <p:cNvSpPr/>
          <p:nvPr>
            <p:ph idx="7" type="pic"/>
          </p:nvPr>
        </p:nvSpPr>
        <p:spPr>
          <a:xfrm flipH="1" rot="10800000">
            <a:off x="2486554" y="2561290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  <p:sp>
        <p:nvSpPr>
          <p:cNvPr id="105" name="Google Shape;105;p22"/>
          <p:cNvSpPr/>
          <p:nvPr>
            <p:ph idx="8" type="pic"/>
          </p:nvPr>
        </p:nvSpPr>
        <p:spPr>
          <a:xfrm flipH="1">
            <a:off x="228600" y="224575"/>
            <a:ext cx="2262600" cy="2348400"/>
          </a:xfrm>
          <a:prstGeom prst="round1Rect">
            <a:avLst>
              <a:gd fmla="val 4873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_1"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>
            <p:ph idx="2" type="pic"/>
          </p:nvPr>
        </p:nvSpPr>
        <p:spPr>
          <a:xfrm>
            <a:off x="114275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08" name="Google Shape;108;p23"/>
          <p:cNvSpPr/>
          <p:nvPr>
            <p:ph idx="3" type="pic"/>
          </p:nvPr>
        </p:nvSpPr>
        <p:spPr>
          <a:xfrm>
            <a:off x="3117080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09" name="Google Shape;109;p23"/>
          <p:cNvSpPr/>
          <p:nvPr>
            <p:ph idx="4" type="pic"/>
          </p:nvPr>
        </p:nvSpPr>
        <p:spPr>
          <a:xfrm>
            <a:off x="114275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10" name="Google Shape;110;p23"/>
          <p:cNvSpPr/>
          <p:nvPr>
            <p:ph idx="5" type="pic"/>
          </p:nvPr>
        </p:nvSpPr>
        <p:spPr>
          <a:xfrm>
            <a:off x="3117080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11" name="Google Shape;111;p23"/>
          <p:cNvSpPr/>
          <p:nvPr>
            <p:ph idx="6" type="pic"/>
          </p:nvPr>
        </p:nvSpPr>
        <p:spPr>
          <a:xfrm>
            <a:off x="6109898" y="114300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  <p:sp>
        <p:nvSpPr>
          <p:cNvPr id="112" name="Google Shape;112;p23"/>
          <p:cNvSpPr/>
          <p:nvPr>
            <p:ph idx="7" type="pic"/>
          </p:nvPr>
        </p:nvSpPr>
        <p:spPr>
          <a:xfrm>
            <a:off x="6109898" y="2604796"/>
            <a:ext cx="2919900" cy="2424300"/>
          </a:xfrm>
          <a:prstGeom prst="roundRect">
            <a:avLst>
              <a:gd fmla="val 213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CUSTOM_4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970234" y="770775"/>
            <a:ext cx="3729900" cy="161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5235225" y="824225"/>
            <a:ext cx="3321600" cy="347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24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8" name="Google Shape;118;p24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">
  <p:cSld name="CUSTOM_4_1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949503" y="770775"/>
            <a:ext cx="71715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b="1" sz="1400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2" type="body"/>
          </p:nvPr>
        </p:nvSpPr>
        <p:spPr>
          <a:xfrm>
            <a:off x="961716" y="2599900"/>
            <a:ext cx="7145100" cy="18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" name="Google Shape;123;p25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4" name="Google Shape;124;p25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Problem">
  <p:cSld name="CUSTOM_6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p26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b="0"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3" type="title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4" type="title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&amp; Benefits">
  <p:cSld name="CUSTOM_7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-394525" y="762900"/>
            <a:ext cx="29583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2" type="subTitle"/>
          </p:nvPr>
        </p:nvSpPr>
        <p:spPr>
          <a:xfrm>
            <a:off x="7780000" y="762900"/>
            <a:ext cx="1961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3" type="subTitle"/>
          </p:nvPr>
        </p:nvSpPr>
        <p:spPr>
          <a:xfrm>
            <a:off x="-867225" y="1991550"/>
            <a:ext cx="20115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4" type="subTitle"/>
          </p:nvPr>
        </p:nvSpPr>
        <p:spPr>
          <a:xfrm>
            <a:off x="1384800" y="1991550"/>
            <a:ext cx="1961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5" type="subTitle"/>
          </p:nvPr>
        </p:nvSpPr>
        <p:spPr>
          <a:xfrm>
            <a:off x="3556975" y="1991550"/>
            <a:ext cx="44034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9pPr>
          </a:lstStyle>
          <a:p/>
        </p:txBody>
      </p:sp>
      <p:sp>
        <p:nvSpPr>
          <p:cNvPr id="137" name="Google Shape;137;p27"/>
          <p:cNvSpPr txBox="1"/>
          <p:nvPr>
            <p:ph idx="6" type="subTitle"/>
          </p:nvPr>
        </p:nvSpPr>
        <p:spPr>
          <a:xfrm>
            <a:off x="8207225" y="1991550"/>
            <a:ext cx="22164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7" type="subTitle"/>
          </p:nvPr>
        </p:nvSpPr>
        <p:spPr>
          <a:xfrm>
            <a:off x="307950" y="3220200"/>
            <a:ext cx="38076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8" type="subTitle"/>
          </p:nvPr>
        </p:nvSpPr>
        <p:spPr>
          <a:xfrm>
            <a:off x="4367925" y="3220200"/>
            <a:ext cx="21210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9" type="subTitle"/>
          </p:nvPr>
        </p:nvSpPr>
        <p:spPr>
          <a:xfrm>
            <a:off x="6718750" y="3220200"/>
            <a:ext cx="2383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13" type="subTitle"/>
          </p:nvPr>
        </p:nvSpPr>
        <p:spPr>
          <a:xfrm>
            <a:off x="2793625" y="762900"/>
            <a:ext cx="21435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4" type="subTitle"/>
          </p:nvPr>
        </p:nvSpPr>
        <p:spPr>
          <a:xfrm>
            <a:off x="5151963" y="762900"/>
            <a:ext cx="2413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43" name="Google Shape;143;p27"/>
          <p:cNvSpPr/>
          <p:nvPr>
            <p:ph idx="15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27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Graph">
  <p:cSld name="CUSTOM_8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28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8" name="Google Shape;148;p28"/>
          <p:cNvSpPr txBox="1"/>
          <p:nvPr>
            <p:ph idx="1" type="subTitle"/>
          </p:nvPr>
        </p:nvSpPr>
        <p:spPr>
          <a:xfrm>
            <a:off x="3831000" y="327150"/>
            <a:ext cx="45003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Graph">
  <p:cSld name="CUSTOM_8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subTitle"/>
          </p:nvPr>
        </p:nvSpPr>
        <p:spPr>
          <a:xfrm>
            <a:off x="955475" y="1615450"/>
            <a:ext cx="3291600" cy="28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b="1" sz="1400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3" name="Google Shape;153;p29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4" name="Google Shape;154;p29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Solution">
  <p:cSld name="CUSTOM_9">
    <p:bg>
      <p:bgPr>
        <a:solidFill>
          <a:schemeClr val="accen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 txBox="1"/>
          <p:nvPr>
            <p:ph idx="1" type="subTitle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type="title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title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0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y It Works">
  <p:cSld name="CUSTOM_9_1">
    <p:bg>
      <p:bgPr>
        <a:solidFill>
          <a:schemeClr val="accen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/>
          <p:nvPr>
            <p:ph idx="2" type="pic"/>
          </p:nvPr>
        </p:nvSpPr>
        <p:spPr>
          <a:xfrm rot="-5400000">
            <a:off x="-113050" y="322725"/>
            <a:ext cx="4911300" cy="4450500"/>
          </a:xfrm>
          <a:prstGeom prst="round2SameRect">
            <a:avLst>
              <a:gd fmla="val 286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5364025" y="704025"/>
            <a:ext cx="3437700" cy="3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Audience Venn Diagram">
  <p:cSld name="CUSTOM_10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2" type="title"/>
          </p:nvPr>
        </p:nvSpPr>
        <p:spPr>
          <a:xfrm>
            <a:off x="956150" y="39420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71" name="Google Shape;171;p32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3 Concepts">
  <p:cSld name="CUSTOM_11">
    <p:bg>
      <p:bgPr>
        <a:solidFill>
          <a:schemeClr val="accent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3"/>
          <p:cNvSpPr txBox="1"/>
          <p:nvPr>
            <p:ph type="title"/>
          </p:nvPr>
        </p:nvSpPr>
        <p:spPr>
          <a:xfrm>
            <a:off x="941780" y="715125"/>
            <a:ext cx="78600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1188971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2" type="body"/>
          </p:nvPr>
        </p:nvSpPr>
        <p:spPr>
          <a:xfrm>
            <a:off x="3628515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3" type="subTitle"/>
          </p:nvPr>
        </p:nvSpPr>
        <p:spPr>
          <a:xfrm>
            <a:off x="1078092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4" type="subTitle"/>
          </p:nvPr>
        </p:nvSpPr>
        <p:spPr>
          <a:xfrm>
            <a:off x="3524146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idx="5" type="subTitle"/>
          </p:nvPr>
        </p:nvSpPr>
        <p:spPr>
          <a:xfrm>
            <a:off x="5970200" y="1852966"/>
            <a:ext cx="21255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6" type="body"/>
          </p:nvPr>
        </p:nvSpPr>
        <p:spPr>
          <a:xfrm>
            <a:off x="6068972" y="2402817"/>
            <a:ext cx="18933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33"/>
          <p:cNvSpPr/>
          <p:nvPr>
            <p:ph idx="7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of 6 Concepts">
  <p:cSld name="CUSTOM_11_1"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fmla="val 2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4"/>
          <p:cNvSpPr txBox="1"/>
          <p:nvPr>
            <p:ph idx="1" type="subTitle"/>
          </p:nvPr>
        </p:nvSpPr>
        <p:spPr>
          <a:xfrm>
            <a:off x="1062065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" name="Google Shape;185;p34"/>
          <p:cNvSpPr txBox="1"/>
          <p:nvPr>
            <p:ph idx="2" type="subTitle"/>
          </p:nvPr>
        </p:nvSpPr>
        <p:spPr>
          <a:xfrm>
            <a:off x="3507690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6" name="Google Shape;186;p34"/>
          <p:cNvSpPr txBox="1"/>
          <p:nvPr>
            <p:ph idx="3" type="subTitle"/>
          </p:nvPr>
        </p:nvSpPr>
        <p:spPr>
          <a:xfrm>
            <a:off x="5956640" y="917207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7" name="Google Shape;187;p34"/>
          <p:cNvSpPr txBox="1"/>
          <p:nvPr>
            <p:ph idx="4" type="body"/>
          </p:nvPr>
        </p:nvSpPr>
        <p:spPr>
          <a:xfrm>
            <a:off x="1172475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8" name="Google Shape;188;p34"/>
          <p:cNvSpPr txBox="1"/>
          <p:nvPr>
            <p:ph idx="5" type="body"/>
          </p:nvPr>
        </p:nvSpPr>
        <p:spPr>
          <a:xfrm>
            <a:off x="3618100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34"/>
          <p:cNvSpPr txBox="1"/>
          <p:nvPr>
            <p:ph idx="6" type="body"/>
          </p:nvPr>
        </p:nvSpPr>
        <p:spPr>
          <a:xfrm>
            <a:off x="6067050" y="1372575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4"/>
          <p:cNvSpPr txBox="1"/>
          <p:nvPr>
            <p:ph idx="7" type="subTitle"/>
          </p:nvPr>
        </p:nvSpPr>
        <p:spPr>
          <a:xfrm>
            <a:off x="5956640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8" type="body"/>
          </p:nvPr>
        </p:nvSpPr>
        <p:spPr>
          <a:xfrm>
            <a:off x="3618088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2" name="Google Shape;192;p34"/>
          <p:cNvSpPr txBox="1"/>
          <p:nvPr>
            <p:ph idx="9" type="subTitle"/>
          </p:nvPr>
        </p:nvSpPr>
        <p:spPr>
          <a:xfrm>
            <a:off x="3508752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3" type="body"/>
          </p:nvPr>
        </p:nvSpPr>
        <p:spPr>
          <a:xfrm>
            <a:off x="1171275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4" name="Google Shape;194;p34"/>
          <p:cNvSpPr txBox="1"/>
          <p:nvPr>
            <p:ph idx="14" type="subTitle"/>
          </p:nvPr>
        </p:nvSpPr>
        <p:spPr>
          <a:xfrm>
            <a:off x="1060865" y="2552219"/>
            <a:ext cx="20211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34"/>
          <p:cNvSpPr txBox="1"/>
          <p:nvPr>
            <p:ph idx="15" type="body"/>
          </p:nvPr>
        </p:nvSpPr>
        <p:spPr>
          <a:xfrm>
            <a:off x="6067050" y="3007588"/>
            <a:ext cx="1913100" cy="8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7" name="Google Shape;197;p34"/>
          <p:cNvSpPr/>
          <p:nvPr>
            <p:ph idx="16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Graph">
  <p:cSld name="CUSTOM_1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960850" y="3191652"/>
            <a:ext cx="40827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932850" y="730375"/>
            <a:ext cx="40827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201" name="Google Shape;201;p35"/>
          <p:cNvSpPr txBox="1"/>
          <p:nvPr>
            <p:ph idx="2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5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Graph">
  <p:cSld name="CUSTOM_13">
    <p:bg>
      <p:bgPr>
        <a:solidFill>
          <a:schemeClr val="accent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fmla="val 33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6"/>
          <p:cNvSpPr txBox="1"/>
          <p:nvPr>
            <p:ph idx="1" type="subTitle"/>
          </p:nvPr>
        </p:nvSpPr>
        <p:spPr>
          <a:xfrm>
            <a:off x="5251039" y="2593520"/>
            <a:ext cx="25716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36"/>
          <p:cNvSpPr txBox="1"/>
          <p:nvPr>
            <p:ph idx="2" type="subTitle"/>
          </p:nvPr>
        </p:nvSpPr>
        <p:spPr>
          <a:xfrm>
            <a:off x="5233275" y="763675"/>
            <a:ext cx="35766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8" name="Google Shape;208;p36"/>
          <p:cNvSpPr txBox="1"/>
          <p:nvPr>
            <p:ph idx="3" type="title"/>
          </p:nvPr>
        </p:nvSpPr>
        <p:spPr>
          <a:xfrm>
            <a:off x="5251132" y="327150"/>
            <a:ext cx="355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9" name="Google Shape;209;p36"/>
          <p:cNvSpPr txBox="1"/>
          <p:nvPr>
            <p:ph idx="4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6"/>
          <p:cNvSpPr/>
          <p:nvPr>
            <p:ph idx="5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Landscape">
  <p:cSld name="CUSTOM_14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6564350" y="577612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3" name="Google Shape;213;p37"/>
          <p:cNvSpPr txBox="1"/>
          <p:nvPr>
            <p:ph idx="2" type="body"/>
          </p:nvPr>
        </p:nvSpPr>
        <p:spPr>
          <a:xfrm>
            <a:off x="6564350" y="1810914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37"/>
          <p:cNvSpPr txBox="1"/>
          <p:nvPr>
            <p:ph idx="3" type="body"/>
          </p:nvPr>
        </p:nvSpPr>
        <p:spPr>
          <a:xfrm>
            <a:off x="6564350" y="3038996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7"/>
          <p:cNvSpPr txBox="1"/>
          <p:nvPr>
            <p:ph type="title"/>
          </p:nvPr>
        </p:nvSpPr>
        <p:spPr>
          <a:xfrm>
            <a:off x="3706300" y="32715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37"/>
          <p:cNvSpPr txBox="1"/>
          <p:nvPr>
            <p:ph idx="4" type="body"/>
          </p:nvPr>
        </p:nvSpPr>
        <p:spPr>
          <a:xfrm>
            <a:off x="3706300" y="577612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p37"/>
          <p:cNvSpPr txBox="1"/>
          <p:nvPr>
            <p:ph idx="5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Google Shape;218;p37"/>
          <p:cNvSpPr txBox="1"/>
          <p:nvPr>
            <p:ph idx="6" type="title"/>
          </p:nvPr>
        </p:nvSpPr>
        <p:spPr>
          <a:xfrm>
            <a:off x="956150" y="327150"/>
            <a:ext cx="20091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b="1" sz="1400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9" name="Google Shape;219;p37"/>
          <p:cNvSpPr/>
          <p:nvPr>
            <p:ph idx="7" type="pic"/>
          </p:nvPr>
        </p:nvSpPr>
        <p:spPr>
          <a:xfrm>
            <a:off x="320562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" name="Google Shape;220;p37"/>
          <p:cNvSpPr/>
          <p:nvPr>
            <p:ph idx="8" type="pic"/>
          </p:nvPr>
        </p:nvSpPr>
        <p:spPr>
          <a:xfrm>
            <a:off x="606367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1" name="Google Shape;221;p37"/>
          <p:cNvSpPr/>
          <p:nvPr>
            <p:ph idx="9" type="pic"/>
          </p:nvPr>
        </p:nvSpPr>
        <p:spPr>
          <a:xfrm>
            <a:off x="320562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2" name="Google Shape;222;p37"/>
          <p:cNvSpPr/>
          <p:nvPr>
            <p:ph idx="13" type="pic"/>
          </p:nvPr>
        </p:nvSpPr>
        <p:spPr>
          <a:xfrm>
            <a:off x="606367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3" name="Google Shape;223;p37"/>
          <p:cNvSpPr/>
          <p:nvPr>
            <p:ph idx="14" type="pic"/>
          </p:nvPr>
        </p:nvSpPr>
        <p:spPr>
          <a:xfrm>
            <a:off x="320562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4" name="Google Shape;224;p37"/>
          <p:cNvSpPr/>
          <p:nvPr>
            <p:ph idx="15" type="pic"/>
          </p:nvPr>
        </p:nvSpPr>
        <p:spPr>
          <a:xfrm>
            <a:off x="606367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5" name="Google Shape;225;p37"/>
          <p:cNvSpPr txBox="1"/>
          <p:nvPr>
            <p:ph idx="16" type="title"/>
          </p:nvPr>
        </p:nvSpPr>
        <p:spPr>
          <a:xfrm>
            <a:off x="6564350" y="32715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6" name="Google Shape;226;p37"/>
          <p:cNvSpPr txBox="1"/>
          <p:nvPr>
            <p:ph idx="17" type="title"/>
          </p:nvPr>
        </p:nvSpPr>
        <p:spPr>
          <a:xfrm>
            <a:off x="3706300" y="1554125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7" name="Google Shape;227;p37"/>
          <p:cNvSpPr txBox="1"/>
          <p:nvPr>
            <p:ph idx="18" type="title"/>
          </p:nvPr>
        </p:nvSpPr>
        <p:spPr>
          <a:xfrm>
            <a:off x="6564350" y="1554125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37"/>
          <p:cNvSpPr txBox="1"/>
          <p:nvPr>
            <p:ph idx="19" type="title"/>
          </p:nvPr>
        </p:nvSpPr>
        <p:spPr>
          <a:xfrm>
            <a:off x="3706300" y="278110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0" type="title"/>
          </p:nvPr>
        </p:nvSpPr>
        <p:spPr>
          <a:xfrm>
            <a:off x="6564350" y="2781100"/>
            <a:ext cx="20091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idx="21" type="body"/>
          </p:nvPr>
        </p:nvSpPr>
        <p:spPr>
          <a:xfrm>
            <a:off x="3706300" y="1810914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" name="Google Shape;231;p37"/>
          <p:cNvSpPr txBox="1"/>
          <p:nvPr>
            <p:ph idx="22" type="body"/>
          </p:nvPr>
        </p:nvSpPr>
        <p:spPr>
          <a:xfrm>
            <a:off x="3706300" y="3038996"/>
            <a:ext cx="22374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37"/>
          <p:cNvSpPr/>
          <p:nvPr>
            <p:ph idx="2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ontent">
  <p:cSld name="CUSTOM_15"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/>
          <p:nvPr/>
        </p:nvSpPr>
        <p:spPr>
          <a:xfrm rot="5400000">
            <a:off x="4342200" y="341250"/>
            <a:ext cx="4914900" cy="4460100"/>
          </a:xfrm>
          <a:prstGeom prst="round2SameRect">
            <a:avLst>
              <a:gd fmla="val 3491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932850" y="730375"/>
            <a:ext cx="3280800" cy="21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1" type="subTitle"/>
          </p:nvPr>
        </p:nvSpPr>
        <p:spPr>
          <a:xfrm>
            <a:off x="5233275" y="763675"/>
            <a:ext cx="35037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8"/>
          <p:cNvSpPr txBox="1"/>
          <p:nvPr>
            <p:ph idx="2" type="subTitle"/>
          </p:nvPr>
        </p:nvSpPr>
        <p:spPr>
          <a:xfrm>
            <a:off x="955350" y="2928709"/>
            <a:ext cx="28449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38"/>
          <p:cNvSpPr txBox="1"/>
          <p:nvPr>
            <p:ph idx="3"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8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6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"/>
          <p:cNvSpPr/>
          <p:nvPr>
            <p:ph idx="2" type="pic"/>
          </p:nvPr>
        </p:nvSpPr>
        <p:spPr>
          <a:xfrm>
            <a:off x="3768625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39"/>
          <p:cNvSpPr/>
          <p:nvPr>
            <p:ph idx="3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39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9"/>
          <p:cNvSpPr/>
          <p:nvPr>
            <p:ph idx="4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Desktop">
  <p:cSld name="CUSTOM_16_2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0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0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" name="Google Shape;250;p40"/>
          <p:cNvSpPr/>
          <p:nvPr>
            <p:ph idx="3" type="pic"/>
          </p:nvPr>
        </p:nvSpPr>
        <p:spPr>
          <a:xfrm>
            <a:off x="1931050" y="789375"/>
            <a:ext cx="5281800" cy="2973300"/>
          </a:xfrm>
          <a:prstGeom prst="roundRect">
            <a:avLst>
              <a:gd fmla="val 1120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">
  <p:cSld name="CUSTOM_16_1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1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"/>
          <p:cNvSpPr/>
          <p:nvPr>
            <p:ph idx="2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41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6" name="Google Shape;256;p41"/>
          <p:cNvSpPr/>
          <p:nvPr>
            <p:ph idx="4" type="pic"/>
          </p:nvPr>
        </p:nvSpPr>
        <p:spPr>
          <a:xfrm>
            <a:off x="376500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41"/>
          <p:cNvSpPr/>
          <p:nvPr>
            <p:ph idx="5" type="pic"/>
          </p:nvPr>
        </p:nvSpPr>
        <p:spPr>
          <a:xfrm>
            <a:off x="67171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Tablet">
  <p:cSld name="CUSTOM_16_2_1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fmla="val 319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fmla="val 5256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2"/>
          <p:cNvSpPr/>
          <p:nvPr>
            <p:ph idx="2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2" name="Google Shape;262;p42"/>
          <p:cNvSpPr/>
          <p:nvPr>
            <p:ph idx="3" type="pic"/>
          </p:nvPr>
        </p:nvSpPr>
        <p:spPr>
          <a:xfrm>
            <a:off x="1988050" y="627575"/>
            <a:ext cx="5167800" cy="3888300"/>
          </a:xfrm>
          <a:prstGeom prst="roundRect">
            <a:avLst>
              <a:gd fmla="val 4099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6_1_1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/>
          <p:nvPr>
            <p:ph idx="2" type="pic"/>
          </p:nvPr>
        </p:nvSpPr>
        <p:spPr>
          <a:xfrm>
            <a:off x="812850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43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3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7" name="Google Shape;267;p43"/>
          <p:cNvSpPr/>
          <p:nvPr>
            <p:ph idx="4" type="pic"/>
          </p:nvPr>
        </p:nvSpPr>
        <p:spPr>
          <a:xfrm>
            <a:off x="3874125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7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4"/>
          <p:cNvSpPr txBox="1"/>
          <p:nvPr>
            <p:ph idx="1" type="subTitle"/>
          </p:nvPr>
        </p:nvSpPr>
        <p:spPr>
          <a:xfrm>
            <a:off x="440281" y="763675"/>
            <a:ext cx="20703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b="0" sz="24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4"/>
          <p:cNvSpPr txBox="1"/>
          <p:nvPr/>
        </p:nvSpPr>
        <p:spPr>
          <a:xfrm>
            <a:off x="871975" y="114300"/>
            <a:ext cx="1385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4"/>
                </a:solidFill>
                <a:latin typeface="Albert Sans"/>
                <a:ea typeface="Albert Sans"/>
                <a:cs typeface="Albert Sans"/>
                <a:sym typeface="Albert Sans"/>
              </a:rPr>
              <a:t>Future Focused</a:t>
            </a:r>
            <a:endParaRPr b="1">
              <a:solidFill>
                <a:schemeClr val="accent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2" name="Google Shape;272;p44"/>
          <p:cNvSpPr txBox="1"/>
          <p:nvPr>
            <p:ph idx="2" type="subTitle"/>
          </p:nvPr>
        </p:nvSpPr>
        <p:spPr>
          <a:xfrm>
            <a:off x="580888" y="3286575"/>
            <a:ext cx="17571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b="0"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3" name="Google Shape;273;p44"/>
          <p:cNvSpPr txBox="1"/>
          <p:nvPr>
            <p:ph idx="3" type="title"/>
          </p:nvPr>
        </p:nvSpPr>
        <p:spPr>
          <a:xfrm>
            <a:off x="440281" y="327150"/>
            <a:ext cx="20091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b="1" sz="14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Pullquote">
  <p:cSld name="CUSTOM_18">
    <p:bg>
      <p:bgPr>
        <a:solidFill>
          <a:schemeClr val="accent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821950" y="763675"/>
            <a:ext cx="20703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5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fmla="val 3305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5"/>
          <p:cNvSpPr txBox="1"/>
          <p:nvPr>
            <p:ph idx="2" type="subTitle"/>
          </p:nvPr>
        </p:nvSpPr>
        <p:spPr>
          <a:xfrm>
            <a:off x="1062075" y="763675"/>
            <a:ext cx="70254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anum Myeongjo"/>
              <a:buNone/>
              <a:defRPr b="0" sz="3600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8" name="Google Shape;278;p45"/>
          <p:cNvSpPr txBox="1"/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5"/>
          <p:cNvSpPr/>
          <p:nvPr>
            <p:ph idx="3" type="pic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2" name="Google Shape;282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3" name="Google Shape;28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" name="Google Shape;294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5" name="Google Shape;29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14" name="Google Shape;31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5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5" name="Google Shape;325;p5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6" name="Google Shape;326;p5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5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5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9" name="Google Shape;329;p5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3" name="Google Shape;333;p5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8" name="Google Shape;338;p5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9" name="Google Shape;339;p5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0" name="Google Shape;340;p5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1" name="Google Shape;341;p5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6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p6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60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" name="Google Shape;347;p6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8" name="Google Shape;348;p60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9" name="Google Shape;349;p60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60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6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4" name="Google Shape;354;p6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" name="Google Shape;355;p6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6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" name="Google Shape;357;p6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8" name="Google Shape;358;p6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9" name="Google Shape;359;p6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0" name="Google Shape;360;p6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1" name="Google Shape;361;p6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6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8" name="Google Shape;368;p6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6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6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1" name="Google Shape;37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6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4" name="Google Shape;374;p6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7" name="Google Shape;377;p6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6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6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0" name="Google Shape;380;p6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6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2" name="Google Shape;38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6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5" name="Google Shape;385;p6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6" name="Google Shape;386;p6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6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6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6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6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6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6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6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6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6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6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47550" y="425875"/>
            <a:ext cx="29163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47550" y="1714375"/>
            <a:ext cx="57807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99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3780304" y="889050"/>
            <a:ext cx="4446900" cy="18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Deep Learning for Lumbar Spine Diagnosis</a:t>
            </a:r>
            <a:endParaRPr sz="4700"/>
          </a:p>
        </p:txBody>
      </p:sp>
      <p:sp>
        <p:nvSpPr>
          <p:cNvPr id="407" name="Google Shape;407;p67"/>
          <p:cNvSpPr txBox="1"/>
          <p:nvPr>
            <p:ph idx="1" type="subTitle"/>
          </p:nvPr>
        </p:nvSpPr>
        <p:spPr>
          <a:xfrm>
            <a:off x="3827781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Contributor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Ayush Tripathi</a:t>
            </a:r>
            <a:endParaRPr/>
          </a:p>
        </p:txBody>
      </p:sp>
      <p:sp>
        <p:nvSpPr>
          <p:cNvPr id="408" name="Google Shape;408;p67"/>
          <p:cNvSpPr txBox="1"/>
          <p:nvPr>
            <p:ph idx="4" type="subTitle"/>
          </p:nvPr>
        </p:nvSpPr>
        <p:spPr>
          <a:xfrm>
            <a:off x="5256806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Contributor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Arjun Ashok</a:t>
            </a:r>
            <a:endParaRPr/>
          </a:p>
        </p:txBody>
      </p:sp>
      <p:sp>
        <p:nvSpPr>
          <p:cNvPr id="409" name="Google Shape;409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7"/>
          <p:cNvSpPr txBox="1"/>
          <p:nvPr>
            <p:ph idx="4" type="subTitle"/>
          </p:nvPr>
        </p:nvSpPr>
        <p:spPr>
          <a:xfrm>
            <a:off x="6566006" y="4016050"/>
            <a:ext cx="1309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Contributor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Zhian 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2600"/>
            <a:ext cx="3475505" cy="3475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6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0" name="Google Shape;520;p76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2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1" name="Google Shape;521;p76"/>
          <p:cNvSpPr txBox="1"/>
          <p:nvPr>
            <p:ph idx="2" type="body"/>
          </p:nvPr>
        </p:nvSpPr>
        <p:spPr>
          <a:xfrm>
            <a:off x="5235225" y="566294"/>
            <a:ext cx="37299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Interpretation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Used Grad-Cam to visualize high-activation areas as heatmaps.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CNN</a:t>
            </a:r>
            <a:r>
              <a:rPr lang="en" sz="1400"/>
              <a:t> showed broader activations, suggesting less specific learning.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ResNet</a:t>
            </a:r>
            <a:r>
              <a:rPr lang="en" sz="1400"/>
              <a:t> misfocused on irrelevant regions, needing more training or data.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CKAN</a:t>
            </a:r>
            <a:r>
              <a:rPr lang="en" sz="1400"/>
              <a:t> focused on spinal fluid build-up, indicating strong localization.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"/>
              <a:t>‘</a:t>
            </a:r>
            <a:endParaRPr sz="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M-CNN</a:t>
            </a:r>
            <a:r>
              <a:rPr lang="en" sz="1400"/>
              <a:t> seems similar to this, however CKAN has broader activations.</a:t>
            </a:r>
            <a:endParaRPr sz="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522" name="Google Shape;522;p76"/>
          <p:cNvSpPr txBox="1"/>
          <p:nvPr>
            <p:ph type="title"/>
          </p:nvPr>
        </p:nvSpPr>
        <p:spPr>
          <a:xfrm>
            <a:off x="5235231" y="130725"/>
            <a:ext cx="4886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Results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23" name="Google Shape;523;p76"/>
          <p:cNvSpPr txBox="1"/>
          <p:nvPr/>
        </p:nvSpPr>
        <p:spPr>
          <a:xfrm>
            <a:off x="1628398" y="130725"/>
            <a:ext cx="2239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CNN Interpretation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4" name="Google Shape;524;p76"/>
          <p:cNvSpPr txBox="1"/>
          <p:nvPr/>
        </p:nvSpPr>
        <p:spPr>
          <a:xfrm>
            <a:off x="1628398" y="2553828"/>
            <a:ext cx="2239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ResNet</a:t>
            </a: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Interpretation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5" name="Google Shape;525;p76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26" name="Google Shape;526;p76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4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27" name="Google Shape;5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52" y="478433"/>
            <a:ext cx="4307048" cy="2075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50" y="2922117"/>
            <a:ext cx="4307050" cy="2075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7"/>
          <p:cNvSpPr txBox="1"/>
          <p:nvPr/>
        </p:nvSpPr>
        <p:spPr>
          <a:xfrm>
            <a:off x="1559300" y="192650"/>
            <a:ext cx="2106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CKAN</a:t>
            </a: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Interpretation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4" name="Google Shape;534;p77"/>
          <p:cNvSpPr txBox="1"/>
          <p:nvPr/>
        </p:nvSpPr>
        <p:spPr>
          <a:xfrm>
            <a:off x="1559300" y="2571738"/>
            <a:ext cx="2106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M-CNN </a:t>
            </a:r>
            <a:r>
              <a:rPr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Interpretation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35" name="Google Shape;53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25" y="511251"/>
            <a:ext cx="4286650" cy="2143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25" y="2908602"/>
            <a:ext cx="4286629" cy="21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7"/>
          <p:cNvSpPr txBox="1"/>
          <p:nvPr>
            <p:ph idx="2" type="body"/>
          </p:nvPr>
        </p:nvSpPr>
        <p:spPr>
          <a:xfrm>
            <a:off x="5235225" y="566294"/>
            <a:ext cx="37299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/>
              <a:t>Model Interpretation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Used Grad-Cam to visualize high-activation areas as heatmaps.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CNN</a:t>
            </a:r>
            <a:r>
              <a:rPr lang="en" sz="1400"/>
              <a:t> showed broader activations, suggesting less specific learning.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ResNet</a:t>
            </a:r>
            <a:r>
              <a:rPr lang="en" sz="1400"/>
              <a:t> misfocused on irrelevant regions, needing more training or data.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CKAN</a:t>
            </a:r>
            <a:r>
              <a:rPr lang="en" sz="1400"/>
              <a:t> focused on spinal fluid build-up, indicating strong localization.</a:t>
            </a:r>
            <a:endParaRPr sz="1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500"/>
              <a:t>‘</a:t>
            </a:r>
            <a:endParaRPr sz="5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M-CNN</a:t>
            </a:r>
            <a:r>
              <a:rPr lang="en" sz="1400"/>
              <a:t> seems similar to this, however CKAN does better at finding areas of interest. </a:t>
            </a:r>
            <a:endParaRPr sz="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538" name="Google Shape;538;p77"/>
          <p:cNvSpPr txBox="1"/>
          <p:nvPr>
            <p:ph type="title"/>
          </p:nvPr>
        </p:nvSpPr>
        <p:spPr>
          <a:xfrm>
            <a:off x="5235231" y="130725"/>
            <a:ext cx="4886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Results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39" name="Google Shape;539;p77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0" name="Google Shape;540;p77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2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1" name="Google Shape;541;p77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2" name="Google Shape;542;p77"/>
          <p:cNvSpPr txBox="1"/>
          <p:nvPr>
            <p:ph idx="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4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8"/>
          <p:cNvSpPr txBox="1"/>
          <p:nvPr>
            <p:ph idx="1" type="body"/>
          </p:nvPr>
        </p:nvSpPr>
        <p:spPr>
          <a:xfrm>
            <a:off x="647115" y="720750"/>
            <a:ext cx="7735200" cy="3847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 u="sng"/>
              <a:t>Lessons</a:t>
            </a:r>
            <a:endParaRPr b="1" sz="1800" u="sng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KAN demonstrates real-world efficacy for replacing MLPs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Larger models (ResNet, VIT) require more data, favoring pre-training or smaller architectures for limited datasets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Smaller CNN-based models offer better interpretability and faster inference, crucial for medical applications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 sz="1800" u="sng"/>
              <a:t>Future work</a:t>
            </a:r>
            <a:r>
              <a:rPr lang="en" sz="1800"/>
              <a:t> should explore pre-training on related/unrelated datasets and pseudo-tasks for performance boosts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 sz="1800" u="sng"/>
              <a:t>Threats to validity</a:t>
            </a:r>
            <a:r>
              <a:rPr lang="en" sz="1800"/>
              <a:t> primarily from the </a:t>
            </a:r>
            <a:r>
              <a:rPr lang="en" sz="1800"/>
              <a:t>imbalance</a:t>
            </a:r>
            <a:r>
              <a:rPr lang="en" sz="1800"/>
              <a:t> dataset, though we weight our loss to compensate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8" name="Google Shape;548;p78"/>
          <p:cNvSpPr txBox="1"/>
          <p:nvPr>
            <p:ph type="title"/>
          </p:nvPr>
        </p:nvSpPr>
        <p:spPr>
          <a:xfrm>
            <a:off x="462431" y="367150"/>
            <a:ext cx="4886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Conclusions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49" name="Google Shape;549;p78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8E7CC3"/>
              </a:solidFill>
              <a:highlight>
                <a:schemeClr val="dk2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50" name="Google Shape;550;p78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5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8"/>
          <p:cNvSpPr/>
          <p:nvPr/>
        </p:nvSpPr>
        <p:spPr>
          <a:xfrm rot="10800000">
            <a:off x="3923225" y="3796450"/>
            <a:ext cx="4992000" cy="824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7" name="Google Shape;417;p68"/>
          <p:cNvSpPr/>
          <p:nvPr/>
        </p:nvSpPr>
        <p:spPr>
          <a:xfrm>
            <a:off x="3923075" y="519950"/>
            <a:ext cx="4992300" cy="823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8" name="Google Shape;418;p68"/>
          <p:cNvSpPr/>
          <p:nvPr/>
        </p:nvSpPr>
        <p:spPr>
          <a:xfrm>
            <a:off x="3923104" y="1337554"/>
            <a:ext cx="4992300" cy="8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9" name="Google Shape;419;p68"/>
          <p:cNvSpPr/>
          <p:nvPr/>
        </p:nvSpPr>
        <p:spPr>
          <a:xfrm>
            <a:off x="3923104" y="2161191"/>
            <a:ext cx="4992300" cy="81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0" name="Google Shape;420;p68"/>
          <p:cNvSpPr txBox="1"/>
          <p:nvPr/>
        </p:nvSpPr>
        <p:spPr>
          <a:xfrm>
            <a:off x="4116934" y="519946"/>
            <a:ext cx="548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01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1" name="Google Shape;421;p68"/>
          <p:cNvSpPr txBox="1"/>
          <p:nvPr/>
        </p:nvSpPr>
        <p:spPr>
          <a:xfrm>
            <a:off x="4116934" y="1337546"/>
            <a:ext cx="548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02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2" name="Google Shape;422;p68"/>
          <p:cNvSpPr txBox="1"/>
          <p:nvPr/>
        </p:nvSpPr>
        <p:spPr>
          <a:xfrm>
            <a:off x="4116934" y="2158196"/>
            <a:ext cx="548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03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4116809" y="3799746"/>
            <a:ext cx="548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05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4" name="Google Shape;424;p68"/>
          <p:cNvSpPr txBox="1"/>
          <p:nvPr>
            <p:ph type="title"/>
          </p:nvPr>
        </p:nvSpPr>
        <p:spPr>
          <a:xfrm>
            <a:off x="948175" y="797675"/>
            <a:ext cx="2852100" cy="26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Outline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5" name="Google Shape;425;p68"/>
          <p:cNvSpPr txBox="1"/>
          <p:nvPr>
            <p:ph idx="4" type="title"/>
          </p:nvPr>
        </p:nvSpPr>
        <p:spPr>
          <a:xfrm>
            <a:off x="4469600" y="216120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Architectures</a:t>
            </a:r>
            <a:endParaRPr/>
          </a:p>
        </p:txBody>
      </p:sp>
      <p:sp>
        <p:nvSpPr>
          <p:cNvPr id="426" name="Google Shape;426;p68"/>
          <p:cNvSpPr txBox="1"/>
          <p:nvPr>
            <p:ph idx="2" type="title"/>
          </p:nvPr>
        </p:nvSpPr>
        <p:spPr>
          <a:xfrm>
            <a:off x="4469600" y="5229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427" name="Google Shape;427;p68"/>
          <p:cNvSpPr txBox="1"/>
          <p:nvPr>
            <p:ph idx="3" type="title"/>
          </p:nvPr>
        </p:nvSpPr>
        <p:spPr>
          <a:xfrm>
            <a:off x="4469600" y="13405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428" name="Google Shape;428;p68"/>
          <p:cNvSpPr txBox="1"/>
          <p:nvPr>
            <p:ph idx="5" type="title"/>
          </p:nvPr>
        </p:nvSpPr>
        <p:spPr>
          <a:xfrm>
            <a:off x="4453850" y="3799750"/>
            <a:ext cx="44532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29" name="Google Shape;429;p68"/>
          <p:cNvSpPr/>
          <p:nvPr/>
        </p:nvSpPr>
        <p:spPr>
          <a:xfrm>
            <a:off x="3920079" y="2984841"/>
            <a:ext cx="4992300" cy="81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0" name="Google Shape;430;p68"/>
          <p:cNvSpPr txBox="1"/>
          <p:nvPr/>
        </p:nvSpPr>
        <p:spPr>
          <a:xfrm>
            <a:off x="4113909" y="2981846"/>
            <a:ext cx="548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04</a:t>
            </a:r>
            <a:endParaRPr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1" name="Google Shape;431;p68"/>
          <p:cNvSpPr txBox="1"/>
          <p:nvPr>
            <p:ph idx="4" type="title"/>
          </p:nvPr>
        </p:nvSpPr>
        <p:spPr>
          <a:xfrm>
            <a:off x="4466575" y="2984850"/>
            <a:ext cx="4440300" cy="8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9"/>
          <p:cNvSpPr txBox="1"/>
          <p:nvPr>
            <p:ph idx="1" type="body"/>
          </p:nvPr>
        </p:nvSpPr>
        <p:spPr>
          <a:xfrm>
            <a:off x="949503" y="770775"/>
            <a:ext cx="71715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rPr>
              <a:t>Problem:</a:t>
            </a:r>
            <a:endParaRPr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5151B"/>
              </a:solidFill>
            </a:endParaRPr>
          </a:p>
        </p:txBody>
      </p:sp>
      <p:sp>
        <p:nvSpPr>
          <p:cNvPr id="437" name="Google Shape;437;p69"/>
          <p:cNvSpPr txBox="1"/>
          <p:nvPr>
            <p:ph idx="2" type="body"/>
          </p:nvPr>
        </p:nvSpPr>
        <p:spPr>
          <a:xfrm>
            <a:off x="712825" y="1187575"/>
            <a:ext cx="5979900" cy="3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2000"/>
              <a:buChar char="●"/>
            </a:pPr>
            <a:r>
              <a:rPr lang="en" sz="2000">
                <a:solidFill>
                  <a:srgbClr val="15151B"/>
                </a:solidFill>
              </a:rPr>
              <a:t>Degenerative spine conditions adversely affect people’s quality of life.</a:t>
            </a:r>
            <a:endParaRPr sz="20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151B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15151B"/>
              </a:buClr>
              <a:buSzPts val="2000"/>
              <a:buChar char="●"/>
            </a:pPr>
            <a:r>
              <a:rPr lang="en" sz="2000">
                <a:solidFill>
                  <a:srgbClr val="15151B"/>
                </a:solidFill>
              </a:rPr>
              <a:t>Detecting these conditions is crucial for determining therapeutic plans for patients.</a:t>
            </a:r>
            <a:endParaRPr sz="20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8" name="Google Shape;438;p69"/>
          <p:cNvSpPr txBox="1"/>
          <p:nvPr>
            <p:ph type="title"/>
          </p:nvPr>
        </p:nvSpPr>
        <p:spPr>
          <a:xfrm>
            <a:off x="462431" y="367150"/>
            <a:ext cx="4886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Background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39" name="Google Shape;4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600" y="2126775"/>
            <a:ext cx="4961149" cy="16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9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highlight>
                <a:schemeClr val="dk2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41" name="Google Shape;441;p69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1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/>
          <p:nvPr/>
        </p:nvSpPr>
        <p:spPr>
          <a:xfrm>
            <a:off x="6545313" y="3310975"/>
            <a:ext cx="1124700" cy="1006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47" name="Google Shape;4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00" y="3121187"/>
            <a:ext cx="1466850" cy="146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0"/>
          <p:cNvSpPr txBox="1"/>
          <p:nvPr>
            <p:ph idx="1" type="body"/>
          </p:nvPr>
        </p:nvSpPr>
        <p:spPr>
          <a:xfrm>
            <a:off x="949503" y="770775"/>
            <a:ext cx="71715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rPr>
              <a:t>Motivation</a:t>
            </a:r>
            <a:r>
              <a:rPr lang="en">
                <a:solidFill>
                  <a:srgbClr val="15151B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5151B"/>
              </a:solidFill>
            </a:endParaRPr>
          </a:p>
        </p:txBody>
      </p:sp>
      <p:sp>
        <p:nvSpPr>
          <p:cNvPr id="449" name="Google Shape;449;p70"/>
          <p:cNvSpPr txBox="1"/>
          <p:nvPr>
            <p:ph idx="2" type="body"/>
          </p:nvPr>
        </p:nvSpPr>
        <p:spPr>
          <a:xfrm>
            <a:off x="999450" y="1263275"/>
            <a:ext cx="7440000" cy="19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2000"/>
              <a:buChar char="●"/>
            </a:pPr>
            <a:r>
              <a:rPr lang="en" sz="2000">
                <a:solidFill>
                  <a:srgbClr val="15151B"/>
                </a:solidFill>
              </a:rPr>
              <a:t>Modern computer vision (CV) models demonstrate high accuracy in image classification</a:t>
            </a:r>
            <a:endParaRPr sz="2000">
              <a:solidFill>
                <a:srgbClr val="15151B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5151B"/>
              </a:buClr>
              <a:buSzPts val="2000"/>
              <a:buChar char="●"/>
            </a:pPr>
            <a:r>
              <a:rPr lang="en" sz="2000">
                <a:solidFill>
                  <a:srgbClr val="15151B"/>
                </a:solidFill>
              </a:rPr>
              <a:t>These models have the potential to assist in repetitive diagnostic tasks, such as assessing spinal conditions, providing a supporting opinion for diagnosticians</a:t>
            </a:r>
            <a:endParaRPr sz="2000">
              <a:solidFill>
                <a:srgbClr val="15151B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p70"/>
          <p:cNvSpPr txBox="1"/>
          <p:nvPr>
            <p:ph type="title"/>
          </p:nvPr>
        </p:nvSpPr>
        <p:spPr>
          <a:xfrm>
            <a:off x="462431" y="367150"/>
            <a:ext cx="4886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Background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451" name="Google Shape;451;p70"/>
          <p:cNvCxnSpPr/>
          <p:nvPr/>
        </p:nvCxnSpPr>
        <p:spPr>
          <a:xfrm>
            <a:off x="2092000" y="3814375"/>
            <a:ext cx="11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70"/>
          <p:cNvSpPr txBox="1"/>
          <p:nvPr/>
        </p:nvSpPr>
        <p:spPr>
          <a:xfrm>
            <a:off x="286325" y="4419775"/>
            <a:ext cx="306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lbert Sans"/>
                <a:ea typeface="Albert Sans"/>
                <a:cs typeface="Albert Sans"/>
                <a:sym typeface="Albert Sans"/>
              </a:rPr>
              <a:t>Input: Medical images (spinal CT/MRI)</a:t>
            </a:r>
            <a:endParaRPr sz="13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53" name="Google Shape;45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200" y="3354650"/>
            <a:ext cx="1069375" cy="10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70"/>
          <p:cNvSpPr txBox="1"/>
          <p:nvPr/>
        </p:nvSpPr>
        <p:spPr>
          <a:xfrm>
            <a:off x="3085700" y="4404475"/>
            <a:ext cx="24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Processing: CV model analyzing the image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455" name="Google Shape;455;p70"/>
          <p:cNvCxnSpPr/>
          <p:nvPr/>
        </p:nvCxnSpPr>
        <p:spPr>
          <a:xfrm>
            <a:off x="5091400" y="3814375"/>
            <a:ext cx="11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6" name="Google Shape;456;p70"/>
          <p:cNvPicPr preferRelativeResize="0"/>
          <p:nvPr/>
        </p:nvPicPr>
        <p:blipFill rotWithShape="1">
          <a:blip r:embed="rId5">
            <a:alphaModFix/>
          </a:blip>
          <a:srcRect b="10193" l="0" r="0" t="0"/>
          <a:stretch/>
        </p:blipFill>
        <p:spPr>
          <a:xfrm>
            <a:off x="6658275" y="3383887"/>
            <a:ext cx="898774" cy="86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0"/>
          <p:cNvSpPr txBox="1"/>
          <p:nvPr/>
        </p:nvSpPr>
        <p:spPr>
          <a:xfrm>
            <a:off x="6076350" y="4512175"/>
            <a:ext cx="25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Output: severity assessment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8" name="Google Shape;458;p70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highlight>
                <a:schemeClr val="dk2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9" name="Google Shape;459;p70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1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1"/>
          <p:cNvSpPr txBox="1"/>
          <p:nvPr>
            <p:ph idx="1" type="body"/>
          </p:nvPr>
        </p:nvSpPr>
        <p:spPr>
          <a:xfrm>
            <a:off x="949503" y="770775"/>
            <a:ext cx="71715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Prior Work</a:t>
            </a:r>
            <a:r>
              <a:rPr lang="en"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1"/>
          <p:cNvSpPr txBox="1"/>
          <p:nvPr>
            <p:ph idx="2" type="body"/>
          </p:nvPr>
        </p:nvSpPr>
        <p:spPr>
          <a:xfrm>
            <a:off x="999450" y="1263275"/>
            <a:ext cx="74400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Mostly stems from RSNA Kaggle Competition</a:t>
            </a:r>
            <a:endParaRPr sz="2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Previous models achieved limited success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Weighted Log-Loss: 0.36 </a:t>
            </a:r>
            <a:endParaRPr sz="2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Related studies focus on core design of individual model architectures</a:t>
            </a:r>
            <a:endParaRPr sz="2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1"/>
          <p:cNvSpPr txBox="1"/>
          <p:nvPr>
            <p:ph type="title"/>
          </p:nvPr>
        </p:nvSpPr>
        <p:spPr>
          <a:xfrm>
            <a:off x="462431" y="367150"/>
            <a:ext cx="4886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Background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67" name="Google Shape;467;p71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highlight>
                <a:schemeClr val="dk2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8" name="Google Shape;468;p71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1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4" name="Google Shape;474;p72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2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75" name="Google Shape;475;p72"/>
          <p:cNvSpPr txBox="1"/>
          <p:nvPr>
            <p:ph idx="2" type="body"/>
          </p:nvPr>
        </p:nvSpPr>
        <p:spPr>
          <a:xfrm>
            <a:off x="5235225" y="750894"/>
            <a:ext cx="37299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Source</a:t>
            </a:r>
            <a:endParaRPr b="1" sz="21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Kaggle Competition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Anatomy &amp; Image Visualization Overview-RSNA RAIDS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Transforms Used</a:t>
            </a:r>
            <a:endParaRPr b="1" sz="21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Resize to 224 x 224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Normalize Pixel brightness mean to 0.5, standard deviation to 0.5</a:t>
            </a:r>
            <a:endParaRPr sz="1600"/>
          </a:p>
        </p:txBody>
      </p:sp>
      <p:pic>
        <p:nvPicPr>
          <p:cNvPr id="476" name="Google Shape;476;p72"/>
          <p:cNvPicPr preferRelativeResize="0"/>
          <p:nvPr/>
        </p:nvPicPr>
        <p:blipFill rotWithShape="1">
          <a:blip r:embed="rId3">
            <a:alphaModFix/>
          </a:blip>
          <a:srcRect b="48274" l="0" r="50000" t="0"/>
          <a:stretch/>
        </p:blipFill>
        <p:spPr>
          <a:xfrm>
            <a:off x="441113" y="322350"/>
            <a:ext cx="4099973" cy="424155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2"/>
          <p:cNvSpPr txBox="1"/>
          <p:nvPr/>
        </p:nvSpPr>
        <p:spPr>
          <a:xfrm>
            <a:off x="345200" y="4659150"/>
            <a:ext cx="42918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Unprocessed Samples of the Dataset</a:t>
            </a:r>
            <a:endParaRPr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478" name="Google Shape;478;p72"/>
          <p:cNvCxnSpPr/>
          <p:nvPr/>
        </p:nvCxnSpPr>
        <p:spPr>
          <a:xfrm flipH="1" rot="10800000">
            <a:off x="344000" y="4662200"/>
            <a:ext cx="42942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72"/>
          <p:cNvSpPr txBox="1"/>
          <p:nvPr>
            <p:ph type="title"/>
          </p:nvPr>
        </p:nvSpPr>
        <p:spPr>
          <a:xfrm>
            <a:off x="5235231" y="357300"/>
            <a:ext cx="4886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Dataset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3"/>
          <p:cNvSpPr txBox="1"/>
          <p:nvPr>
            <p:ph type="title"/>
          </p:nvPr>
        </p:nvSpPr>
        <p:spPr>
          <a:xfrm>
            <a:off x="462431" y="367150"/>
            <a:ext cx="4886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Model Architectures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85" name="Google Shape;485;p73"/>
          <p:cNvSpPr txBox="1"/>
          <p:nvPr>
            <p:ph idx="1" type="body"/>
          </p:nvPr>
        </p:nvSpPr>
        <p:spPr>
          <a:xfrm>
            <a:off x="594225" y="760750"/>
            <a:ext cx="3798300" cy="124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arenBoth"/>
            </a:pPr>
            <a:r>
              <a:rPr b="1" lang="en"/>
              <a:t>Convolutional Neural Network (CNN)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3 blocks (Conv, ReLU, MaxPool)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1 classification head, 3 linear layers (ReLU, SoftMax)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6" name="Google Shape;486;p73"/>
          <p:cNvSpPr txBox="1"/>
          <p:nvPr>
            <p:ph idx="1" type="body"/>
          </p:nvPr>
        </p:nvSpPr>
        <p:spPr>
          <a:xfrm>
            <a:off x="594225" y="3732500"/>
            <a:ext cx="3798300" cy="124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arenBoth" startAt="3"/>
            </a:pPr>
            <a:r>
              <a:rPr b="1" lang="en"/>
              <a:t>Residual Neural Network (ResNet) 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ResNet-18 (18 layers deep)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Not pre-trained for fair comparison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7" name="Google Shape;487;p73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8" name="Google Shape;488;p73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3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9" name="Google Shape;489;p73"/>
          <p:cNvSpPr txBox="1"/>
          <p:nvPr>
            <p:ph idx="1" type="body"/>
          </p:nvPr>
        </p:nvSpPr>
        <p:spPr>
          <a:xfrm>
            <a:off x="594225" y="2129475"/>
            <a:ext cx="3798300" cy="148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arenBoth" startAt="2"/>
            </a:pPr>
            <a:r>
              <a:rPr b="1" lang="en"/>
              <a:t>Modified CNN (MCNN)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3 blocks (Conv, GeLU, LayerNorm MaxPool)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1 classification head, 3 linear layers (ReLU, SoftMax)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0" name="Google Shape;490;p73"/>
          <p:cNvSpPr txBox="1"/>
          <p:nvPr>
            <p:ph idx="1" type="body"/>
          </p:nvPr>
        </p:nvSpPr>
        <p:spPr>
          <a:xfrm>
            <a:off x="4636925" y="760750"/>
            <a:ext cx="3798300" cy="219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arenBoth" startAt="4"/>
            </a:pPr>
            <a:r>
              <a:rPr b="1" lang="en"/>
              <a:t>Vision Transformer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Patch Embedding (grid + projection via convolution)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Positional Encoding (learn spatial relationships)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Encoder Layers (multi-headed attention, feed-forward)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Classifier Head (CLS token)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73"/>
          <p:cNvSpPr txBox="1"/>
          <p:nvPr>
            <p:ph idx="1" type="body"/>
          </p:nvPr>
        </p:nvSpPr>
        <p:spPr>
          <a:xfrm>
            <a:off x="4636925" y="3050250"/>
            <a:ext cx="3798300" cy="192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AutoNum type="arabicParenBoth" startAt="5"/>
            </a:pPr>
            <a:r>
              <a:rPr b="1" lang="en"/>
              <a:t>Kolmogorov-Arnold Network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3 blocks (Conv, GeLU, LayerNorm, MaxPool)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1 linear layer to project from convolutional layer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2 Spline-linear layers (KAN) for classification head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4"/>
          <p:cNvSpPr txBox="1"/>
          <p:nvPr>
            <p:ph idx="1" type="body"/>
          </p:nvPr>
        </p:nvSpPr>
        <p:spPr>
          <a:xfrm>
            <a:off x="4571995" y="2445050"/>
            <a:ext cx="37983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4"/>
          <p:cNvSpPr txBox="1"/>
          <p:nvPr>
            <p:ph idx="2" type="body"/>
          </p:nvPr>
        </p:nvSpPr>
        <p:spPr>
          <a:xfrm>
            <a:off x="4606195" y="617088"/>
            <a:ext cx="37299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Computational Efficiency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Training times similar across models, except Vision Transformer (~50% longer/epoch).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Higher computational cost due to larger architecture.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Performance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 All models achieved similar accuracy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CKAN and MCNN excelled; VIT underperformed compared to ResNet despite lower WLL.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ResNet was confidently wrong, while VIT showed uncertainty in incorrect predictions.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Their larger architectures struggled with the smaller dataset; pre-training may improve results.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All models meet real-time deployment criteria, exceeding MRI framerate reqs.</a:t>
            </a:r>
            <a:r>
              <a:rPr lang="en" sz="1300"/>
              <a:t>(≤40ms/frame).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498" name="Google Shape;498;p74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9" name="Google Shape;499;p74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4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0" name="Google Shape;500;p74"/>
          <p:cNvSpPr txBox="1"/>
          <p:nvPr>
            <p:ph type="title"/>
          </p:nvPr>
        </p:nvSpPr>
        <p:spPr>
          <a:xfrm>
            <a:off x="4606206" y="223500"/>
            <a:ext cx="4886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Results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01" name="Google Shape;501;p74"/>
          <p:cNvPicPr preferRelativeResize="0"/>
          <p:nvPr/>
        </p:nvPicPr>
        <p:blipFill rotWithShape="1">
          <a:blip r:embed="rId3">
            <a:alphaModFix/>
          </a:blip>
          <a:srcRect b="0" l="0" r="0" t="6367"/>
          <a:stretch/>
        </p:blipFill>
        <p:spPr>
          <a:xfrm>
            <a:off x="353980" y="53750"/>
            <a:ext cx="3204260" cy="218372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4"/>
          <p:cNvSpPr txBox="1"/>
          <p:nvPr/>
        </p:nvSpPr>
        <p:spPr>
          <a:xfrm>
            <a:off x="217164" y="2094152"/>
            <a:ext cx="34779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Training Time per Epoch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03" name="Google Shape;503;p74"/>
          <p:cNvSpPr txBox="1"/>
          <p:nvPr/>
        </p:nvSpPr>
        <p:spPr>
          <a:xfrm>
            <a:off x="336100" y="4411800"/>
            <a:ext cx="33786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Cumulative Performance Table</a:t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04" name="Google Shape;504;p74"/>
          <p:cNvPicPr preferRelativeResize="0"/>
          <p:nvPr/>
        </p:nvPicPr>
        <p:blipFill rotWithShape="1">
          <a:blip r:embed="rId4">
            <a:alphaModFix/>
          </a:blip>
          <a:srcRect b="0" l="3746" r="3755" t="9698"/>
          <a:stretch/>
        </p:blipFill>
        <p:spPr>
          <a:xfrm>
            <a:off x="302450" y="2715075"/>
            <a:ext cx="3445900" cy="183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74"/>
          <p:cNvCxnSpPr/>
          <p:nvPr/>
        </p:nvCxnSpPr>
        <p:spPr>
          <a:xfrm>
            <a:off x="4289750" y="83850"/>
            <a:ext cx="6900" cy="49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5"/>
          <p:cNvSpPr txBox="1"/>
          <p:nvPr>
            <p:ph type="title"/>
          </p:nvPr>
        </p:nvSpPr>
        <p:spPr>
          <a:xfrm>
            <a:off x="130606" y="66225"/>
            <a:ext cx="4886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Results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11" name="Google Shape;5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113" y="418138"/>
            <a:ext cx="4307226" cy="43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5"/>
          <p:cNvSpPr txBox="1"/>
          <p:nvPr/>
        </p:nvSpPr>
        <p:spPr>
          <a:xfrm>
            <a:off x="2361188" y="4673525"/>
            <a:ext cx="43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Processed Samples - Predicted With CKAN</a:t>
            </a:r>
            <a:endParaRPr>
              <a:solidFill>
                <a:schemeClr val="dk2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513" name="Google Shape;513;p75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4" name="Google Shape;514;p75"/>
          <p:cNvSpPr txBox="1"/>
          <p:nvPr>
            <p:ph idx="12" type="sldNum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4</a:t>
            </a:r>
            <a:endParaRPr b="1" sz="10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les Pitch">
  <a:themeElements>
    <a:clrScheme name="Simple Light">
      <a:dk1>
        <a:srgbClr val="08005F"/>
      </a:dk1>
      <a:lt1>
        <a:srgbClr val="FFFFFF"/>
      </a:lt1>
      <a:dk2>
        <a:srgbClr val="000000"/>
      </a:dk2>
      <a:lt2>
        <a:srgbClr val="B1A1FF"/>
      </a:lt2>
      <a:accent1>
        <a:srgbClr val="A1FF5F"/>
      </a:accent1>
      <a:accent2>
        <a:srgbClr val="1BBE90"/>
      </a:accent2>
      <a:accent3>
        <a:srgbClr val="0A485F"/>
      </a:accent3>
      <a:accent4>
        <a:srgbClr val="9ACAE0"/>
      </a:accent4>
      <a:accent5>
        <a:srgbClr val="D1D1EB"/>
      </a:accent5>
      <a:accent6>
        <a:srgbClr val="2837DB"/>
      </a:accent6>
      <a:hlink>
        <a:srgbClr val="2837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